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1"/>
  </p:notesMasterIdLst>
  <p:sldIdLst>
    <p:sldId id="280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8" r:id="rId15"/>
    <p:sldId id="279" r:id="rId16"/>
    <p:sldId id="271" r:id="rId17"/>
    <p:sldId id="273" r:id="rId18"/>
    <p:sldId id="276" r:id="rId19"/>
    <p:sldId id="277" r:id="rId20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16" autoAdjust="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uFillTx/>
              </a:defRPr>
            </a:lvl1pPr>
          </a:lstStyle>
          <a:p>
            <a:fld id="{28223903-EE02-4A36-BB58-DCBE94C55C97}" type="datetimeFigureOut">
              <a:rPr lang="en-US" smtClean="0">
                <a:uFillTx/>
              </a:rPr>
              <a:t>4/26/2018</a:t>
            </a:fld>
            <a:endParaRPr lang="en-US">
              <a:uFillTx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9048" tIns="49524" rIns="99048" bIns="49524" rtlCol="0" anchor="ctr"/>
          <a:lstStyle/>
          <a:p>
            <a:endParaRPr lang="en-US">
              <a:uFillTx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uFillTx/>
              </a:defRPr>
            </a:lvl1pPr>
          </a:lstStyle>
          <a:p>
            <a:fld id="{585130D5-F9FA-4733-AAB2-789088DCA76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2660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130D5-F9FA-4733-AAB2-789088DCA765}" type="slidenum">
              <a:rPr lang="en-US" smtClean="0">
                <a:uFillTx/>
              </a:rPr>
              <a:t>2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4/26/2018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3076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4/26/2018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6166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4/26/2018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94424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4/26/2018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392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4/26/2018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25650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4/26/2018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0004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4/26/2018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40894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4/26/2018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91433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4/26/2018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1442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4/26/2018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4271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4/26/2018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5300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4/26/2018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4451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4/26/2018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7670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4/26/2018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4771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4/26/2018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8728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4/26/2018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8565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4/26/2018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2834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4D7737D-B2DB-4D1C-BC6B-8F72F6D95BAC}" type="datetimeFigureOut">
              <a:rPr lang="en-US" smtClean="0">
                <a:uFillTx/>
              </a:rPr>
              <a:pPr/>
              <a:t>4/26/2018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194616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FF775-C412-41EE-9C9D-AB550253C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400800" cy="3124201"/>
          </a:xfrm>
        </p:spPr>
        <p:txBody>
          <a:bodyPr/>
          <a:lstStyle/>
          <a:p>
            <a:r>
              <a:rPr lang="en-GB" dirty="0"/>
              <a:t>Prospect Creator 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DF1D8-63DF-4F2F-A16E-E82BA4EFB4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Online Data Management Platform for marketers, </a:t>
            </a:r>
            <a:r>
              <a:rPr lang="en-US" dirty="0" err="1">
                <a:solidFill>
                  <a:schemeClr val="tx1"/>
                </a:solidFill>
              </a:rPr>
              <a:t>listowners</a:t>
            </a:r>
            <a:r>
              <a:rPr lang="en-US" dirty="0">
                <a:solidFill>
                  <a:schemeClr val="tx1"/>
                </a:solidFill>
              </a:rPr>
              <a:t> &amp; publishers</a:t>
            </a:r>
          </a:p>
          <a:p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A77BC5B-6761-4600-9C8B-105FC8E3E9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47133"/>
            <a:ext cx="5568707" cy="230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223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5940952"/>
            <a:ext cx="7543800" cy="304800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Create breakdown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" y="381000"/>
            <a:ext cx="8181975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237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26476"/>
            <a:ext cx="7848600" cy="497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48" y="5496944"/>
            <a:ext cx="6781800" cy="1072949"/>
          </a:xfrm>
        </p:spPr>
        <p:txBody>
          <a:bodyPr>
            <a:normAutofit/>
          </a:bodyPr>
          <a:lstStyle/>
          <a:p>
            <a:r>
              <a:rPr lang="en-GB" dirty="0"/>
              <a:t>Suppress Previous Orders</a:t>
            </a:r>
          </a:p>
        </p:txBody>
      </p:sp>
    </p:spTree>
    <p:extLst>
      <p:ext uri="{BB962C8B-B14F-4D97-AF65-F5344CB8AC3E}">
        <p14:creationId xmlns:p14="http://schemas.microsoft.com/office/powerpoint/2010/main" val="3376480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787" y="5400675"/>
            <a:ext cx="6781800" cy="1078348"/>
          </a:xfrm>
        </p:spPr>
        <p:txBody>
          <a:bodyPr/>
          <a:lstStyle/>
          <a:p>
            <a:r>
              <a:rPr lang="en-GB" dirty="0"/>
              <a:t>Paste and Search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533400"/>
            <a:ext cx="7972425" cy="48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533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49041"/>
            <a:ext cx="6781800" cy="876299"/>
          </a:xfrm>
        </p:spPr>
        <p:txBody>
          <a:bodyPr/>
          <a:lstStyle/>
          <a:p>
            <a:r>
              <a:rPr lang="en-GB" dirty="0"/>
              <a:t>Range Search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1"/>
            <a:ext cx="7467599" cy="4963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396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81600"/>
            <a:ext cx="7543800" cy="990600"/>
          </a:xfrm>
        </p:spPr>
        <p:txBody>
          <a:bodyPr>
            <a:noAutofit/>
          </a:bodyPr>
          <a:lstStyle/>
          <a:p>
            <a:r>
              <a:rPr lang="en-GB" sz="3200" dirty="0"/>
              <a:t>Clickable Postal Map for any country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5410200" cy="4573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285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120640"/>
            <a:ext cx="7391400" cy="1431636"/>
          </a:xfrm>
        </p:spPr>
        <p:txBody>
          <a:bodyPr>
            <a:normAutofit/>
          </a:bodyPr>
          <a:lstStyle/>
          <a:p>
            <a:r>
              <a:rPr lang="en-GB" sz="3200" dirty="0"/>
              <a:t>Drive-time or distance search for any country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7200"/>
            <a:ext cx="5209492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023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84" y="5610903"/>
            <a:ext cx="6781800" cy="1075406"/>
          </a:xfrm>
        </p:spPr>
        <p:txBody>
          <a:bodyPr>
            <a:normAutofit/>
          </a:bodyPr>
          <a:lstStyle/>
          <a:p>
            <a:r>
              <a:rPr lang="en-GB" sz="4000" dirty="0"/>
              <a:t>Multiple output layouts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375911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988840"/>
            <a:ext cx="3190779" cy="2412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198226"/>
            <a:ext cx="3755168" cy="2601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68760"/>
            <a:ext cx="3127243" cy="2345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8490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53226"/>
            <a:ext cx="6781800" cy="994586"/>
          </a:xfrm>
        </p:spPr>
        <p:txBody>
          <a:bodyPr/>
          <a:lstStyle/>
          <a:p>
            <a:r>
              <a:rPr lang="en-GB" dirty="0"/>
              <a:t>Download Order to desktop 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72" y="437620"/>
            <a:ext cx="7224464" cy="492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6115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029200"/>
            <a:ext cx="6554867" cy="1524000"/>
          </a:xfrm>
        </p:spPr>
        <p:txBody>
          <a:bodyPr/>
          <a:lstStyle/>
          <a:p>
            <a:r>
              <a:rPr lang="en-GB" dirty="0"/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543800" cy="46482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Build more targeted campaigns faster</a:t>
            </a:r>
          </a:p>
          <a:p>
            <a:r>
              <a:rPr lang="en-GB" dirty="0">
                <a:solidFill>
                  <a:schemeClr val="tx1"/>
                </a:solidFill>
              </a:rPr>
              <a:t>Campaign planners no longer reliant on IT department</a:t>
            </a:r>
          </a:p>
          <a:p>
            <a:r>
              <a:rPr lang="en-GB" dirty="0">
                <a:solidFill>
                  <a:schemeClr val="tx1"/>
                </a:solidFill>
              </a:rPr>
              <a:t>Competitive cost of ownership</a:t>
            </a:r>
          </a:p>
          <a:p>
            <a:r>
              <a:rPr lang="en-GB" dirty="0">
                <a:solidFill>
                  <a:schemeClr val="tx1"/>
                </a:solidFill>
              </a:rPr>
              <a:t>Millions of prospects at your fingertips</a:t>
            </a:r>
          </a:p>
          <a:p>
            <a:r>
              <a:rPr lang="en-GB" dirty="0">
                <a:solidFill>
                  <a:schemeClr val="tx1"/>
                </a:solidFill>
              </a:rPr>
              <a:t>Fast counts on multi-million rows</a:t>
            </a:r>
          </a:p>
          <a:p>
            <a:r>
              <a:rPr lang="en-GB" dirty="0">
                <a:solidFill>
                  <a:schemeClr val="tx1"/>
                </a:solidFill>
              </a:rPr>
              <a:t>Full support for AND/OR/NOT logic</a:t>
            </a:r>
          </a:p>
          <a:p>
            <a:r>
              <a:rPr lang="en-GB" dirty="0">
                <a:solidFill>
                  <a:schemeClr val="tx1"/>
                </a:solidFill>
              </a:rPr>
              <a:t>Multi-cell campaigns</a:t>
            </a:r>
          </a:p>
          <a:p>
            <a:r>
              <a:rPr lang="en-GB" dirty="0">
                <a:solidFill>
                  <a:schemeClr val="tx1"/>
                </a:solidFill>
              </a:rPr>
              <a:t>Prior order suppression</a:t>
            </a:r>
          </a:p>
        </p:txBody>
      </p:sp>
    </p:spTree>
    <p:extLst>
      <p:ext uri="{BB962C8B-B14F-4D97-AF65-F5344CB8AC3E}">
        <p14:creationId xmlns:p14="http://schemas.microsoft.com/office/powerpoint/2010/main" val="890195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554867" cy="1524000"/>
          </a:xfrm>
        </p:spPr>
        <p:txBody>
          <a:bodyPr/>
          <a:lstStyle/>
          <a:p>
            <a:r>
              <a:rPr lang="en-GB" dirty="0"/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543800" cy="46482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Data downloaded directly to desktop</a:t>
            </a:r>
          </a:p>
          <a:p>
            <a:r>
              <a:rPr lang="en-GB" dirty="0">
                <a:solidFill>
                  <a:schemeClr val="tx1"/>
                </a:solidFill>
              </a:rPr>
              <a:t>Order history maintained for full prior order suppression capability</a:t>
            </a:r>
          </a:p>
          <a:p>
            <a:r>
              <a:rPr lang="en-GB" dirty="0">
                <a:solidFill>
                  <a:schemeClr val="tx1"/>
                </a:solidFill>
              </a:rPr>
              <a:t>Configurable output layouts</a:t>
            </a:r>
          </a:p>
          <a:p>
            <a:r>
              <a:rPr lang="en-GB">
                <a:solidFill>
                  <a:schemeClr val="tx1"/>
                </a:solidFill>
              </a:rPr>
              <a:t>Fully </a:t>
            </a:r>
            <a:r>
              <a:rPr lang="en-GB" dirty="0">
                <a:solidFill>
                  <a:schemeClr val="tx1"/>
                </a:solidFill>
              </a:rPr>
              <a:t>hosted – zero IT resources</a:t>
            </a:r>
          </a:p>
          <a:p>
            <a:r>
              <a:rPr lang="en-GB" dirty="0">
                <a:solidFill>
                  <a:schemeClr val="tx1"/>
                </a:solidFill>
              </a:rPr>
              <a:t>Minimal training needed</a:t>
            </a:r>
          </a:p>
          <a:p>
            <a:r>
              <a:rPr lang="en-GB" dirty="0">
                <a:solidFill>
                  <a:schemeClr val="tx1"/>
                </a:solidFill>
              </a:rPr>
              <a:t>Incremental daily/weekly updates of any attribute e.g. opt-outs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9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Why online?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Access to system from any number of sites in any geography</a:t>
            </a:r>
            <a:endParaRPr lang="en-GB" dirty="0">
              <a:solidFill>
                <a:schemeClr val="tx1"/>
              </a:solidFill>
              <a:uFillTx/>
            </a:endParaRPr>
          </a:p>
          <a:p>
            <a:r>
              <a:rPr lang="en-GB" dirty="0">
                <a:solidFill>
                  <a:schemeClr val="tx1"/>
                </a:solidFill>
                <a:uFillTx/>
              </a:rPr>
              <a:t>Fully hosted solution delivers competitive cost of ownership</a:t>
            </a:r>
            <a:endParaRPr lang="en-US" dirty="0">
              <a:solidFill>
                <a:schemeClr val="tx1"/>
              </a:solidFill>
              <a:uFillTx/>
            </a:endParaRPr>
          </a:p>
          <a:p>
            <a:r>
              <a:rPr lang="en-GB" dirty="0">
                <a:solidFill>
                  <a:schemeClr val="tx1"/>
                </a:solidFill>
                <a:uFillTx/>
              </a:rPr>
              <a:t>Simple web user interface means minimal training needed</a:t>
            </a:r>
            <a:endParaRPr dirty="0">
              <a:solidFill>
                <a:schemeClr val="tx1"/>
              </a:solidFill>
              <a:uFillTx/>
            </a:endParaRPr>
          </a:p>
          <a:p>
            <a:endParaRPr dirty="0">
              <a:solidFill>
                <a:schemeClr val="tx1"/>
              </a:solidFill>
              <a:uFillTx/>
            </a:endParaRPr>
          </a:p>
          <a:p>
            <a:endParaRPr dirty="0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uFillTx/>
              </a:rPr>
              <a:t>How does it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>
              <a:solidFill>
                <a:schemeClr val="tx1"/>
              </a:solidFill>
              <a:uFillTx/>
            </a:endParaRPr>
          </a:p>
          <a:p>
            <a:r>
              <a:rPr lang="en-GB" dirty="0">
                <a:solidFill>
                  <a:schemeClr val="tx1"/>
                </a:solidFill>
              </a:rPr>
              <a:t>Users run counts and create and manage campaign segments or data orders for marketing campaigns </a:t>
            </a:r>
          </a:p>
          <a:p>
            <a:r>
              <a:rPr lang="en-GB" dirty="0">
                <a:solidFill>
                  <a:schemeClr val="tx1"/>
                </a:solidFill>
                <a:uFillTx/>
              </a:rPr>
              <a:t>Quickly and easily segment a data-set to create targeted audiences for single or multi-channel campaigns</a:t>
            </a:r>
          </a:p>
          <a:p>
            <a:r>
              <a:rPr lang="en-GB" dirty="0">
                <a:solidFill>
                  <a:schemeClr val="tx1"/>
                </a:solidFill>
              </a:rPr>
              <a:t>Analyse segments using advanced cross tabulation  reports</a:t>
            </a:r>
          </a:p>
          <a:p>
            <a:r>
              <a:rPr lang="en-GB" dirty="0">
                <a:solidFill>
                  <a:schemeClr val="tx1"/>
                </a:solidFill>
                <a:uFillTx/>
              </a:rPr>
              <a:t>Instantly download data for campaigns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  <a:uFillTx/>
              </a:rPr>
              <a:t>Create detailed data cards at the click of a button.</a:t>
            </a:r>
            <a:endParaRPr dirty="0">
              <a:solidFill>
                <a:schemeClr val="tx1"/>
              </a:solidFill>
              <a:uFillTx/>
            </a:endParaRPr>
          </a:p>
          <a:p>
            <a:endParaRPr dirty="0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924800" cy="1600200"/>
          </a:xfrm>
        </p:spPr>
        <p:txBody>
          <a:bodyPr>
            <a:normAutofit/>
          </a:bodyPr>
          <a:lstStyle/>
          <a:p>
            <a:r>
              <a:rPr dirty="0" err="1">
                <a:uFillTx/>
              </a:rPr>
              <a:t>Customised</a:t>
            </a:r>
            <a:r>
              <a:rPr dirty="0">
                <a:uFillTx/>
              </a:rPr>
              <a:t> to your </a:t>
            </a:r>
            <a:r>
              <a:rPr lang="en-GB" dirty="0">
                <a:uFillTx/>
              </a:rPr>
              <a:t>exact </a:t>
            </a:r>
            <a:r>
              <a:rPr dirty="0">
                <a:uFillTx/>
              </a:rPr>
              <a:t>requirement</a:t>
            </a:r>
            <a:r>
              <a:rPr lang="en-GB" dirty="0">
                <a:uFillTx/>
              </a:rPr>
              <a:t>s</a:t>
            </a:r>
            <a:endParaRPr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solidFill>
                  <a:schemeClr val="tx1"/>
                </a:solidFill>
                <a:uFillTx/>
              </a:rPr>
              <a:t>Configured specifically to work with your data whether it's B2B or B2C, whatever attributes you have</a:t>
            </a:r>
            <a:endParaRPr lang="en-GB" dirty="0">
              <a:solidFill>
                <a:schemeClr val="tx1"/>
              </a:solidFill>
              <a:uFillTx/>
            </a:endParaRPr>
          </a:p>
          <a:p>
            <a:r>
              <a:rPr lang="en-GB" dirty="0">
                <a:solidFill>
                  <a:schemeClr val="tx1"/>
                </a:solidFill>
              </a:rPr>
              <a:t>Modular functionality to suit the exact needs of your business and its clients</a:t>
            </a:r>
          </a:p>
          <a:p>
            <a:r>
              <a:rPr dirty="0">
                <a:solidFill>
                  <a:schemeClr val="tx1"/>
                </a:solidFill>
                <a:uFillTx/>
              </a:rPr>
              <a:t>Fully branded to your corporate look and feel</a:t>
            </a:r>
          </a:p>
          <a:p>
            <a:endParaRPr dirty="0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5257800"/>
            <a:ext cx="7391400" cy="1600200"/>
          </a:xfrm>
        </p:spPr>
        <p:txBody>
          <a:bodyPr>
            <a:normAutofit/>
          </a:bodyPr>
          <a:lstStyle/>
          <a:p>
            <a:r>
              <a:rPr lang="en-GB" sz="4000" dirty="0"/>
              <a:t>Limitless Numbers of Attributes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" y="304800"/>
            <a:ext cx="7929589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2115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65429"/>
            <a:ext cx="6554867" cy="1066800"/>
          </a:xfrm>
        </p:spPr>
        <p:txBody>
          <a:bodyPr/>
          <a:lstStyle/>
          <a:p>
            <a:r>
              <a:rPr lang="en-GB" dirty="0"/>
              <a:t>Intermediate Counts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581279" cy="4694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982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18" y="5472450"/>
            <a:ext cx="6781800" cy="1075809"/>
          </a:xfrm>
        </p:spPr>
        <p:txBody>
          <a:bodyPr/>
          <a:lstStyle/>
          <a:p>
            <a:r>
              <a:rPr lang="en-GB" dirty="0"/>
              <a:t>Fast Counts in seconds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18" y="554121"/>
            <a:ext cx="8010525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227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181" y="5493639"/>
            <a:ext cx="6781800" cy="1143000"/>
          </a:xfrm>
        </p:spPr>
        <p:txBody>
          <a:bodyPr/>
          <a:lstStyle/>
          <a:p>
            <a:r>
              <a:rPr lang="en-GB" dirty="0"/>
              <a:t>AND, OR, NOT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9" y="457200"/>
            <a:ext cx="8277225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57947" y="5152567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C000"/>
                </a:solidFill>
              </a:rPr>
              <a:t>Create multi cell campaigns with </a:t>
            </a:r>
            <a:r>
              <a:rPr lang="en-GB" dirty="0" err="1">
                <a:solidFill>
                  <a:srgbClr val="FFC000"/>
                </a:solidFill>
              </a:rPr>
              <a:t>boolean</a:t>
            </a:r>
            <a:r>
              <a:rPr lang="en-GB" dirty="0">
                <a:solidFill>
                  <a:srgbClr val="FFC000"/>
                </a:solidFill>
              </a:rPr>
              <a:t> logic</a:t>
            </a:r>
          </a:p>
        </p:txBody>
      </p:sp>
    </p:spTree>
    <p:extLst>
      <p:ext uri="{BB962C8B-B14F-4D97-AF65-F5344CB8AC3E}">
        <p14:creationId xmlns:p14="http://schemas.microsoft.com/office/powerpoint/2010/main" val="175549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467600" cy="1600200"/>
          </a:xfrm>
        </p:spPr>
        <p:txBody>
          <a:bodyPr>
            <a:normAutofit/>
          </a:bodyPr>
          <a:lstStyle/>
          <a:p>
            <a:r>
              <a:rPr lang="en-GB" dirty="0"/>
              <a:t>Multi segment campaigns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533400"/>
            <a:ext cx="80486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71800" y="388620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C000"/>
                </a:solidFill>
              </a:rPr>
              <a:t>Build a campaign from multiple de-duplicated segments</a:t>
            </a:r>
          </a:p>
        </p:txBody>
      </p:sp>
    </p:spTree>
    <p:extLst>
      <p:ext uri="{BB962C8B-B14F-4D97-AF65-F5344CB8AC3E}">
        <p14:creationId xmlns:p14="http://schemas.microsoft.com/office/powerpoint/2010/main" val="184750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237</TotalTime>
  <Words>292</Words>
  <Application>Microsoft Office PowerPoint</Application>
  <PresentationFormat>On-screen Show (4:3)</PresentationFormat>
  <Paragraphs>50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Century Gothic</vt:lpstr>
      <vt:lpstr>Wingdings 3</vt:lpstr>
      <vt:lpstr>Slice</vt:lpstr>
      <vt:lpstr>Prospect Creator +</vt:lpstr>
      <vt:lpstr>Why online?</vt:lpstr>
      <vt:lpstr>How does it work</vt:lpstr>
      <vt:lpstr>Customised to your exact requirements</vt:lpstr>
      <vt:lpstr>Limitless Numbers of Attributes</vt:lpstr>
      <vt:lpstr>Intermediate Counts</vt:lpstr>
      <vt:lpstr>Fast Counts in seconds</vt:lpstr>
      <vt:lpstr>AND, OR, NOT logic</vt:lpstr>
      <vt:lpstr>Multi segment campaigns</vt:lpstr>
      <vt:lpstr>Create breakdown reports</vt:lpstr>
      <vt:lpstr>Suppress Previous Orders</vt:lpstr>
      <vt:lpstr>Paste and Search</vt:lpstr>
      <vt:lpstr>Range Search</vt:lpstr>
      <vt:lpstr>Clickable Postal Map for any country</vt:lpstr>
      <vt:lpstr>Drive-time or distance search for any country</vt:lpstr>
      <vt:lpstr>Multiple output layouts</vt:lpstr>
      <vt:lpstr>Download Order to desktop </vt:lpstr>
      <vt:lpstr>Benefits</vt:lpstr>
      <vt:lpstr>Benefits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Prospect Creator</dc:title>
  <dc:creator>Steve Nicholls</dc:creator>
  <cp:lastModifiedBy>steve nicholls</cp:lastModifiedBy>
  <cp:revision>24</cp:revision>
  <cp:lastPrinted>2012-06-28T13:25:02Z</cp:lastPrinted>
  <dcterms:created xsi:type="dcterms:W3CDTF">2012-03-20T13:20:32Z</dcterms:created>
  <dcterms:modified xsi:type="dcterms:W3CDTF">2018-04-26T13:09:32Z</dcterms:modified>
</cp:coreProperties>
</file>